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316" r:id="rId2"/>
    <p:sldId id="277" r:id="rId3"/>
    <p:sldId id="317" r:id="rId4"/>
    <p:sldId id="318" r:id="rId5"/>
    <p:sldId id="323" r:id="rId6"/>
    <p:sldId id="321" r:id="rId7"/>
    <p:sldId id="324" r:id="rId8"/>
    <p:sldId id="326" r:id="rId9"/>
    <p:sldId id="327" r:id="rId10"/>
    <p:sldId id="335" r:id="rId11"/>
    <p:sldId id="322" r:id="rId12"/>
    <p:sldId id="332" r:id="rId13"/>
    <p:sldId id="334" r:id="rId14"/>
    <p:sldId id="331" r:id="rId15"/>
    <p:sldId id="320" r:id="rId16"/>
  </p:sldIdLst>
  <p:sldSz cx="9144000" cy="6858000" type="screen4x3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A66D2-9FB8-9E63-0609-F1A6BF0752F5}" v="343" dt="2022-11-28T20:21:12.547"/>
    <p1510:client id="{26432027-E684-C7F9-019B-4A1D696DF310}" v="700" dt="2022-11-27T03:08:08.288"/>
    <p1510:client id="{37999C80-413F-3659-C2D8-DD0613C9C896}" v="8" dt="2022-11-28T21:41:17.183"/>
    <p1510:client id="{5D6BE6AF-0752-472B-8623-842ED1F4F659}" v="48" dt="2022-11-21T22:01:07.384"/>
    <p1510:client id="{62BDCFFE-EF34-051F-D480-62CDB2C11D2E}" v="22" dt="2022-11-25T17:08:46.400"/>
    <p1510:client id="{794C632D-D3BD-C142-B93F-C90E6BDD7C20}" v="11" dt="2022-05-26T18:32:04.677"/>
    <p1510:client id="{8374C8FF-BD6D-7E1A-A9E0-CB82A59D10A3}" v="48" dt="2022-12-01T18:15:28.231"/>
    <p1510:client id="{9DDE5480-4183-5B29-D537-17069E0E5E3D}" v="160" dt="2022-11-26T22:47:44.340"/>
    <p1510:client id="{9F6B1230-F01E-3316-FFED-1D47B036C5D8}" v="415" dt="2022-11-25T18:32:57.008"/>
    <p1510:client id="{E0E6C6CB-4AC4-7213-D75E-89B0BA496421}" v="1" dt="2022-11-29T16:46:11.985"/>
    <p1510:client id="{E7CFEF5B-5091-EBBE-D79B-B7A7B28FEEAD}" v="20" dt="2022-12-01T18:54:01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4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6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0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47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59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3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62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 gene expression levels at the resolution of single cells</a:t>
            </a:r>
          </a:p>
          <a:p>
            <a:r>
              <a:rPr lang="en-US" dirty="0"/>
              <a:t>you get an averaged gene expression profile of all the cells in the sample. Continuing the fruit analogy, bulk RNA-Seq could be viewed as a smoothie, where you sample a mixture of blended fruits which gives you an average signal of all cells in the sample.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05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5"/>
            <a:ext cx="7804150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>
                <a:latin typeface="+mj-lt"/>
              </a:rPr>
              <a:t>Mission</a:t>
            </a:r>
            <a:r>
              <a:rPr lang="en-CA" sz="2002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r>
              <a:rPr lang="en-CA" sz="1800">
                <a:latin typeface="+mj-lt"/>
              </a:rPr>
              <a:t>https://www.mcgill.ca/</a:t>
            </a:r>
            <a:r>
              <a:rPr lang="en-CA" sz="1800" err="1">
                <a:latin typeface="+mj-lt"/>
              </a:rPr>
              <a:t>micm</a:t>
            </a:r>
            <a:endParaRPr lang="en-CA" sz="1800">
              <a:latin typeface="+mj-lt"/>
            </a:endParaRPr>
          </a:p>
          <a:p>
            <a:endParaRPr lang="en-CA" sz="2002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2" y="2463795"/>
            <a:ext cx="4431523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86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658743" cy="492435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1"/>
            <a:ext cx="78867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2" y="6411199"/>
            <a:ext cx="1759009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smcu/MicM_intro_singlecel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72712"/>
            <a:ext cx="8009964" cy="5934354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ea typeface="+mj-lt"/>
                <a:cs typeface="+mj-lt"/>
              </a:rPr>
            </a:br>
            <a:r>
              <a:rPr lang="en-US" b="1" dirty="0">
                <a:solidFill>
                  <a:schemeClr val="accent1"/>
                </a:solidFill>
                <a:ea typeface="+mj-lt"/>
                <a:cs typeface="+mj-lt"/>
              </a:rPr>
              <a:t>Introduction to Single Cell Technologies </a:t>
            </a:r>
            <a:r>
              <a:rPr lang="en-US" sz="5300" b="1" dirty="0">
                <a:solidFill>
                  <a:schemeClr val="bg2">
                    <a:lumMod val="50000"/>
                  </a:schemeClr>
                </a:solidFill>
                <a:ea typeface="+mj-lt"/>
                <a:cs typeface="+mj-lt"/>
              </a:rPr>
              <a:t> </a:t>
            </a:r>
            <a:br>
              <a:rPr lang="en-US" sz="5300" b="1" dirty="0">
                <a:solidFill>
                  <a:schemeClr val="bg2">
                    <a:lumMod val="50000"/>
                  </a:schemeClr>
                </a:solidFill>
                <a:ea typeface="+mj-lt"/>
                <a:cs typeface="+mj-lt"/>
              </a:rPr>
            </a:br>
            <a:br>
              <a:rPr lang="en-US" sz="5300" b="1" dirty="0">
                <a:ea typeface="+mj-lt"/>
                <a:cs typeface="+mj-lt"/>
              </a:rPr>
            </a:br>
            <a:r>
              <a:rPr lang="en-US" sz="4900" b="1" dirty="0">
                <a:solidFill>
                  <a:schemeClr val="tx2"/>
                </a:solidFill>
                <a:ea typeface="+mj-lt"/>
                <a:cs typeface="+mj-lt"/>
              </a:rPr>
              <a:t> </a:t>
            </a:r>
            <a:r>
              <a:rPr lang="en-US" sz="4000" b="1" u="sng" dirty="0">
                <a:solidFill>
                  <a:schemeClr val="tx2"/>
                </a:solidFill>
                <a:ea typeface="+mj-lt"/>
                <a:cs typeface="+mj-lt"/>
              </a:rPr>
              <a:t>Adrien Osakwe</a:t>
            </a:r>
            <a:br>
              <a:rPr lang="en-US" sz="5300" b="1" dirty="0">
                <a:solidFill>
                  <a:schemeClr val="tx2"/>
                </a:solidFill>
                <a:ea typeface="+mj-lt"/>
                <a:cs typeface="+mj-lt"/>
              </a:rPr>
            </a:br>
            <a:br>
              <a:rPr lang="en-US" sz="5300" b="1" dirty="0">
                <a:ea typeface="+mj-lt"/>
                <a:cs typeface="+mj-lt"/>
              </a:rPr>
            </a:br>
            <a:r>
              <a:rPr lang="en-US" sz="3600" b="1" dirty="0">
                <a:solidFill>
                  <a:schemeClr val="tx2"/>
                </a:solidFill>
                <a:cs typeface="Calibri Light"/>
              </a:rPr>
              <a:t>Yasmin </a:t>
            </a:r>
            <a:r>
              <a:rPr lang="en-US" sz="3600" b="1" dirty="0" err="1">
                <a:solidFill>
                  <a:schemeClr val="tx2"/>
                </a:solidFill>
                <a:cs typeface="Calibri Light"/>
              </a:rPr>
              <a:t>Jolasun</a:t>
            </a:r>
            <a:br>
              <a:rPr lang="en-US" sz="3600" b="1" dirty="0">
                <a:solidFill>
                  <a:schemeClr val="tx2"/>
                </a:solidFill>
                <a:cs typeface="Calibri Light"/>
              </a:rPr>
            </a:br>
            <a:r>
              <a:rPr lang="en-US" sz="3600" b="1" dirty="0">
                <a:solidFill>
                  <a:schemeClr val="tx2"/>
                </a:solidFill>
                <a:cs typeface="Calibri Light"/>
              </a:rPr>
              <a:t>Experimental Medicine MSc Student</a:t>
            </a:r>
            <a:br>
              <a:rPr lang="en-US" sz="3600" b="1" dirty="0">
                <a:cs typeface="Calibri Light"/>
              </a:rPr>
            </a:br>
            <a:r>
              <a:rPr lang="en-US" sz="3600" b="1" dirty="0">
                <a:solidFill>
                  <a:schemeClr val="tx2"/>
                </a:solidFill>
                <a:cs typeface="Calibri Light"/>
              </a:rPr>
              <a:t>Dr. Jun Ding</a:t>
            </a:r>
            <a:br>
              <a:rPr lang="en-US" sz="4400" b="1" dirty="0">
                <a:cs typeface="Calibri Light"/>
              </a:rPr>
            </a:br>
            <a:endParaRPr lang="en-US" sz="5300" b="1">
              <a:solidFill>
                <a:schemeClr val="bg2">
                  <a:lumMod val="50000"/>
                </a:schemeClr>
              </a:solidFill>
              <a:cs typeface="Calibri Light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634674A-0154-FD93-BA20-6DA10F41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823" y="113740"/>
            <a:ext cx="1735344" cy="94987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0C86106-9FCD-E17D-A2D6-F60C1B128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237" y="6417417"/>
            <a:ext cx="626705" cy="3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89C4-6314-2A96-EFC9-16CF8FF4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Hands On </a:t>
            </a:r>
            <a:br>
              <a:rPr lang="en-US">
                <a:cs typeface="Calibri Light"/>
              </a:rPr>
            </a:br>
            <a:endParaRPr lang="en-US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59D51-79EF-89FD-3436-C47B92CB8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Head to this page: </a:t>
            </a:r>
            <a:r>
              <a:rPr lang="en-US">
                <a:ea typeface="+mn-lt"/>
                <a:cs typeface="+mn-lt"/>
                <a:hlinkClick r:id="rId2"/>
              </a:rPr>
              <a:t>GitHub - ksmcu/MicM_intro_singlecell</a:t>
            </a:r>
            <a:r>
              <a:rPr lang="en-US">
                <a:cs typeface="Calibri"/>
              </a:rPr>
              <a:t> to follow the tutorial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4C67-45F0-D4D4-C09B-F65BA9FE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8" y="189551"/>
            <a:ext cx="7463790" cy="10582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b="1">
                <a:cs typeface="Calibri Light"/>
              </a:rPr>
            </a:br>
            <a:br>
              <a:rPr lang="en-US" b="1">
                <a:cs typeface="Calibri Light"/>
              </a:rPr>
            </a:br>
            <a:br>
              <a:rPr lang="en-US" b="1">
                <a:cs typeface="Calibri Light"/>
              </a:rPr>
            </a:br>
            <a:r>
              <a:rPr lang="en-US" b="1" err="1">
                <a:solidFill>
                  <a:schemeClr val="accent1"/>
                </a:solidFill>
                <a:cs typeface="Calibri Light"/>
              </a:rPr>
              <a:t>cellranger</a:t>
            </a:r>
            <a:r>
              <a:rPr lang="en-US" b="1">
                <a:solidFill>
                  <a:schemeClr val="accent1"/>
                </a:solidFill>
                <a:cs typeface="Calibri Light"/>
              </a:rPr>
              <a:t> </a:t>
            </a:r>
            <a:r>
              <a:rPr lang="en-US" b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mkfastq</a:t>
            </a:r>
            <a:endParaRPr lang="en-US">
              <a:solidFill>
                <a:schemeClr val="accent1">
                  <a:lumMod val="75000"/>
                </a:schemeClr>
              </a:solidFill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52BAB-DC7D-D324-3BC6-EF8201CB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08" y="1526231"/>
            <a:ext cx="8801100" cy="28374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•Input:</a:t>
            </a:r>
            <a:endParaRPr lang="en-US">
              <a:cs typeface="Calibri"/>
            </a:endParaRPr>
          </a:p>
          <a:p>
            <a:pPr marL="456565" lvl="1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•BCL files</a:t>
            </a:r>
            <a:endParaRPr lang="en-US" sz="2000">
              <a:solidFill>
                <a:schemeClr val="tx1"/>
              </a:solidFill>
              <a:cs typeface="Calibri"/>
            </a:endParaRPr>
          </a:p>
          <a:p>
            <a:pPr marL="456565" lvl="1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•CSV file containing </a:t>
            </a: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Sample ID, Flow cell lane and Index used</a:t>
            </a:r>
            <a:endParaRPr lang="en-US" sz="2000">
              <a:solidFill>
                <a:schemeClr val="accent1"/>
              </a:solidFill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•Output:</a:t>
            </a:r>
            <a:endParaRPr lang="en-US">
              <a:cs typeface="Calibri"/>
            </a:endParaRPr>
          </a:p>
          <a:p>
            <a:pPr marL="456565" lvl="1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•Report files</a:t>
            </a:r>
            <a:endParaRPr lang="en-US" sz="2000">
              <a:solidFill>
                <a:schemeClr val="tx1"/>
              </a:solidFill>
              <a:cs typeface="Calibri"/>
            </a:endParaRPr>
          </a:p>
          <a:p>
            <a:pPr marL="456565" lvl="1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•2 to 3 </a:t>
            </a: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fastq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files (one for each read, one for the index)</a:t>
            </a:r>
            <a:endParaRPr lang="en-US" sz="2000">
              <a:solidFill>
                <a:schemeClr val="tx1"/>
              </a:solidFill>
              <a:cs typeface="Calibri"/>
            </a:endParaRPr>
          </a:p>
          <a:p>
            <a:pPr marL="456565" lvl="1"/>
            <a:endParaRPr lang="en-US" sz="200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CDA1CB5-0CC8-66C0-5C4D-56D76BE78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4000500"/>
            <a:ext cx="7658100" cy="26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74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4C67-45F0-D4D4-C09B-F65BA9FE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8" y="189551"/>
            <a:ext cx="7463790" cy="10582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b="1">
                <a:cs typeface="Calibri Light"/>
              </a:rPr>
            </a:br>
            <a:br>
              <a:rPr lang="en-US" b="1">
                <a:cs typeface="Calibri Light"/>
              </a:rPr>
            </a:br>
            <a:br>
              <a:rPr lang="en-US" b="1">
                <a:cs typeface="Calibri Light"/>
              </a:rPr>
            </a:br>
            <a:r>
              <a:rPr lang="en-US" b="1" err="1">
                <a:solidFill>
                  <a:schemeClr val="accent1"/>
                </a:solidFill>
                <a:cs typeface="Calibri Light"/>
              </a:rPr>
              <a:t>cellranger</a:t>
            </a:r>
            <a:r>
              <a:rPr lang="en-US" b="1">
                <a:solidFill>
                  <a:schemeClr val="accent1"/>
                </a:solidFill>
                <a:cs typeface="Calibri Light"/>
              </a:rPr>
              <a:t>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37182-1E9D-B96A-46A3-0C2D7D305AFD}"/>
              </a:ext>
            </a:extLst>
          </p:cNvPr>
          <p:cNvSpPr txBox="1"/>
          <p:nvPr/>
        </p:nvSpPr>
        <p:spPr>
          <a:xfrm>
            <a:off x="518271" y="1714501"/>
            <a:ext cx="798139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CA" sz="2800" b="1" i="0" spc="0" baseline="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Input</a:t>
            </a:r>
            <a:r>
              <a:rPr lang="en-CA" sz="2800" b="1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 </a:t>
            </a:r>
            <a:r>
              <a:rPr lang="en-CA" sz="2800" b="1">
                <a:solidFill>
                  <a:schemeClr val="accent1">
                    <a:lumMod val="75000"/>
                  </a:schemeClr>
                </a:solidFill>
                <a:latin typeface="Calibri Light"/>
                <a:ea typeface="Helvetica Neue"/>
                <a:cs typeface="Helvetica Neue"/>
              </a:rPr>
              <a:t>(Required)</a:t>
            </a:r>
            <a:r>
              <a:rPr lang="en-CA" sz="2800" b="1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:</a:t>
            </a:r>
            <a:endParaRPr lang="en-CA" sz="2800" b="1" i="0" spc="0" baseline="0">
              <a:solidFill>
                <a:srgbClr val="000000"/>
              </a:solidFill>
              <a:latin typeface="Calibri Light"/>
              <a:ea typeface="Helvetica Neue"/>
              <a:cs typeface="Helvetica Neue"/>
            </a:endParaRPr>
          </a:p>
          <a:p>
            <a:pPr marL="628015" lvl="1" indent="-171450">
              <a:buFont typeface="Wingdings"/>
              <a:buChar char="Ø"/>
            </a:pPr>
            <a:r>
              <a:rPr lang="en-CA" sz="280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Path to </a:t>
            </a:r>
            <a:r>
              <a:rPr lang="en-CA" sz="2800" err="1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fastq</a:t>
            </a:r>
            <a:r>
              <a:rPr lang="en-CA" sz="280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 files </a:t>
            </a:r>
            <a:endParaRPr lang="en-CA" sz="2800" b="0" i="0" spc="0" baseline="0">
              <a:solidFill>
                <a:srgbClr val="000000"/>
              </a:solidFill>
              <a:latin typeface="Calibri Light"/>
              <a:ea typeface="Helvetica Neue"/>
              <a:cs typeface="Helvetica Neue"/>
            </a:endParaRPr>
          </a:p>
          <a:p>
            <a:pPr marL="628015" lvl="1" indent="-171450">
              <a:buFont typeface="Wingdings"/>
              <a:buChar char="Ø"/>
            </a:pPr>
            <a:r>
              <a:rPr lang="en-CA" sz="280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Run ID </a:t>
            </a:r>
          </a:p>
          <a:p>
            <a:pPr marL="628015" lvl="1" indent="-171450">
              <a:buFont typeface="Wingdings"/>
              <a:buChar char="Ø"/>
            </a:pPr>
            <a:r>
              <a:rPr lang="en-CA" sz="280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Sample name (based on </a:t>
            </a:r>
            <a:r>
              <a:rPr lang="en-CA" sz="2800" err="1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fastq</a:t>
            </a:r>
            <a:r>
              <a:rPr lang="en-CA" sz="280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 file names)</a:t>
            </a:r>
          </a:p>
          <a:p>
            <a:pPr marL="628015" lvl="1" indent="-171450" algn="l" rtl="0">
              <a:buFont typeface="Wingdings"/>
              <a:buChar char="Ø"/>
            </a:pPr>
            <a:r>
              <a:rPr lang="en-CA" sz="2800" b="0" i="0" spc="0" baseline="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Reference Transcriptome</a:t>
            </a:r>
          </a:p>
          <a:p>
            <a:pPr marL="628015" lvl="1" indent="-171450">
              <a:buFont typeface="Wingdings"/>
              <a:buChar char="Ø"/>
            </a:pPr>
            <a:endParaRPr lang="en-CA" sz="2800">
              <a:solidFill>
                <a:srgbClr val="000000"/>
              </a:solidFill>
              <a:latin typeface="Calibri Light"/>
              <a:ea typeface="Helvetica Neue"/>
              <a:cs typeface="Helvetica Neue"/>
            </a:endParaRPr>
          </a:p>
          <a:p>
            <a:pPr marL="171450" indent="-171450" algn="l" rtl="0">
              <a:buFont typeface="Arial"/>
              <a:buChar char="•"/>
            </a:pPr>
            <a:r>
              <a:rPr lang="en-CA" sz="2800" b="1" i="0" spc="0" baseline="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Output:</a:t>
            </a:r>
          </a:p>
          <a:p>
            <a:pPr marL="628015" lvl="1" indent="-171450">
              <a:buFont typeface="Wingdings"/>
              <a:buChar char="Ø"/>
            </a:pPr>
            <a:r>
              <a:rPr lang="en-CA" sz="280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Summary Report</a:t>
            </a:r>
            <a:endParaRPr lang="en-CA" sz="2800" b="0" i="0" spc="0" baseline="0">
              <a:solidFill>
                <a:srgbClr val="000000"/>
              </a:solidFill>
              <a:latin typeface="Calibri Light"/>
              <a:ea typeface="Helvetica Neue"/>
              <a:cs typeface="Helvetica Neue"/>
            </a:endParaRPr>
          </a:p>
          <a:p>
            <a:pPr marL="628015" lvl="1" indent="-171450">
              <a:buFont typeface="Wingdings"/>
              <a:buChar char="Ø"/>
            </a:pPr>
            <a:r>
              <a:rPr lang="en-CA" sz="2800" i="0" spc="0" baseline="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Barcodes, Features and Count Matrix</a:t>
            </a:r>
            <a:r>
              <a:rPr lang="en-CA" sz="280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 </a:t>
            </a:r>
            <a:r>
              <a:rPr lang="en-CA" sz="2800" b="1">
                <a:solidFill>
                  <a:schemeClr val="accent1">
                    <a:lumMod val="75000"/>
                  </a:schemeClr>
                </a:solidFill>
                <a:latin typeface="Calibri Light"/>
                <a:ea typeface="Helvetica Neue"/>
                <a:cs typeface="Helvetica Neue"/>
              </a:rPr>
              <a:t>(HDF5 file)</a:t>
            </a:r>
            <a:endParaRPr lang="en-US" sz="2800">
              <a:solidFill>
                <a:schemeClr val="accent1">
                  <a:lumMod val="75000"/>
                </a:schemeClr>
              </a:solidFill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262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4C67-45F0-D4D4-C09B-F65BA9FE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8" y="189551"/>
            <a:ext cx="7463790" cy="10582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b="1">
                <a:cs typeface="Calibri Light"/>
              </a:rPr>
            </a:br>
            <a:br>
              <a:rPr lang="en-US" b="1">
                <a:cs typeface="Calibri Light"/>
              </a:rPr>
            </a:br>
            <a:br>
              <a:rPr lang="en-US" b="1">
                <a:cs typeface="Calibri Light"/>
              </a:rPr>
            </a:br>
            <a:r>
              <a:rPr lang="en-US" b="1" err="1">
                <a:solidFill>
                  <a:schemeClr val="accent1"/>
                </a:solidFill>
                <a:cs typeface="Calibri Light"/>
              </a:rPr>
              <a:t>cellranger</a:t>
            </a:r>
            <a:r>
              <a:rPr lang="en-US" b="1">
                <a:solidFill>
                  <a:schemeClr val="accent1"/>
                </a:solidFill>
                <a:cs typeface="Calibri Light"/>
              </a:rPr>
              <a:t> </a:t>
            </a:r>
            <a:r>
              <a:rPr lang="en-US" b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aggr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37182-1E9D-B96A-46A3-0C2D7D305AFD}"/>
              </a:ext>
            </a:extLst>
          </p:cNvPr>
          <p:cNvSpPr txBox="1"/>
          <p:nvPr/>
        </p:nvSpPr>
        <p:spPr>
          <a:xfrm>
            <a:off x="518271" y="1714501"/>
            <a:ext cx="798139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CA" sz="2800" b="1" i="0" spc="0" baseline="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Input</a:t>
            </a:r>
            <a:r>
              <a:rPr lang="en-CA" sz="2800" b="1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 </a:t>
            </a:r>
            <a:r>
              <a:rPr lang="en-CA" sz="2800" b="1">
                <a:solidFill>
                  <a:schemeClr val="accent1">
                    <a:lumMod val="75000"/>
                  </a:schemeClr>
                </a:solidFill>
                <a:latin typeface="Calibri Light"/>
                <a:ea typeface="Helvetica Neue"/>
                <a:cs typeface="Helvetica Neue"/>
              </a:rPr>
              <a:t>(Required)</a:t>
            </a:r>
            <a:r>
              <a:rPr lang="en-CA" sz="2800" b="1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:</a:t>
            </a:r>
            <a:endParaRPr lang="en-CA" sz="2800" i="0" spc="0" baseline="0">
              <a:solidFill>
                <a:srgbClr val="000000"/>
              </a:solidFill>
              <a:latin typeface="Calibri Light"/>
              <a:ea typeface="Helvetica Neue"/>
              <a:cs typeface="Helvetica Neue"/>
            </a:endParaRPr>
          </a:p>
          <a:p>
            <a:pPr marL="913765" lvl="1" indent="-457200">
              <a:buFont typeface="Wingdings"/>
              <a:buChar char="Ø"/>
            </a:pPr>
            <a:r>
              <a:rPr lang="en-CA" sz="2800">
                <a:ea typeface="+mn-lt"/>
                <a:cs typeface="+mn-lt"/>
              </a:rPr>
              <a:t>CSV file with two columns (Column 1 – Sample ID, Column 2 – Path to molecule_info.h5 file)</a:t>
            </a:r>
            <a:endParaRPr lang="en-CA" sz="2800">
              <a:solidFill>
                <a:srgbClr val="000000"/>
              </a:solidFill>
              <a:latin typeface="Calibri Light"/>
              <a:ea typeface="Helvetica Neue"/>
              <a:cs typeface="Helvetica Neue"/>
            </a:endParaRPr>
          </a:p>
          <a:p>
            <a:pPr marL="628015" lvl="1" indent="-171450">
              <a:buFont typeface="Wingdings"/>
              <a:buChar char="Ø"/>
            </a:pPr>
            <a:endParaRPr lang="en-CA" sz="2800" b="0" i="0" spc="0" baseline="0">
              <a:solidFill>
                <a:srgbClr val="000000"/>
              </a:solidFill>
              <a:latin typeface="Calibri Light"/>
              <a:ea typeface="Helvetica Neue"/>
              <a:cs typeface="Helvetica Neue"/>
            </a:endParaRPr>
          </a:p>
          <a:p>
            <a:pPr marL="628015" lvl="1" indent="-171450">
              <a:buFont typeface="Wingdings"/>
              <a:buChar char="Ø"/>
            </a:pPr>
            <a:endParaRPr lang="en-CA" sz="2800">
              <a:solidFill>
                <a:srgbClr val="000000"/>
              </a:solidFill>
              <a:latin typeface="Calibri Light"/>
              <a:ea typeface="Helvetica Neue"/>
              <a:cs typeface="Helvetica Neue"/>
            </a:endParaRPr>
          </a:p>
          <a:p>
            <a:pPr marL="171450" indent="-171450">
              <a:buFont typeface="Arial"/>
              <a:buChar char="•"/>
            </a:pPr>
            <a:endParaRPr lang="en-CA" sz="2800" b="1">
              <a:solidFill>
                <a:srgbClr val="000000"/>
              </a:solidFill>
              <a:latin typeface="Calibri Light"/>
              <a:ea typeface="Helvetica Neue"/>
              <a:cs typeface="Helvetica Neue"/>
            </a:endParaRPr>
          </a:p>
          <a:p>
            <a:pPr marL="171450" indent="-171450">
              <a:buFont typeface="Arial"/>
              <a:buChar char="•"/>
            </a:pPr>
            <a:endParaRPr lang="en-CA" sz="2800" b="1">
              <a:solidFill>
                <a:srgbClr val="000000"/>
              </a:solidFill>
              <a:latin typeface="Calibri Light"/>
              <a:ea typeface="Helvetica Neue"/>
              <a:cs typeface="Helvetica Neue"/>
            </a:endParaRPr>
          </a:p>
          <a:p>
            <a:pPr marL="171450" indent="-171450">
              <a:buFont typeface="Arial"/>
              <a:buChar char="•"/>
            </a:pPr>
            <a:endParaRPr lang="en-CA" sz="2800" b="1">
              <a:solidFill>
                <a:srgbClr val="000000"/>
              </a:solidFill>
              <a:latin typeface="Calibri Light"/>
              <a:ea typeface="Helvetica Neue"/>
              <a:cs typeface="Helvetica Neue"/>
            </a:endParaRPr>
          </a:p>
          <a:p>
            <a:pPr marL="171450" indent="-171450" algn="l">
              <a:buFont typeface="Arial"/>
              <a:buChar char="•"/>
            </a:pPr>
            <a:r>
              <a:rPr lang="en-CA" sz="2800" b="1" i="0" spc="0" baseline="0">
                <a:solidFill>
                  <a:srgbClr val="000000"/>
                </a:solidFill>
                <a:latin typeface="Calibri Light"/>
                <a:ea typeface="Helvetica Neue"/>
                <a:cs typeface="Helvetica Neue"/>
              </a:rPr>
              <a:t>Output:</a:t>
            </a:r>
            <a:endParaRPr lang="en-CA" sz="1800">
              <a:cs typeface="Calibri"/>
            </a:endParaRPr>
          </a:p>
          <a:p>
            <a:pPr marL="628015" lvl="1" indent="-171450">
              <a:buFont typeface="Wingdings"/>
              <a:buChar char="Ø"/>
            </a:pPr>
            <a:r>
              <a:rPr lang="en-CA" sz="2800">
                <a:solidFill>
                  <a:srgbClr val="000000"/>
                </a:solidFill>
                <a:latin typeface="Calibri Light"/>
                <a:cs typeface="Calibri"/>
              </a:rPr>
              <a:t>Same as </a:t>
            </a:r>
            <a:r>
              <a:rPr lang="en-CA" sz="2800" b="1" err="1">
                <a:solidFill>
                  <a:schemeClr val="accent1"/>
                </a:solidFill>
                <a:latin typeface="Calibri Light"/>
                <a:cs typeface="Calibri"/>
              </a:rPr>
              <a:t>cellranger</a:t>
            </a:r>
            <a:r>
              <a:rPr lang="en-CA" sz="2800">
                <a:solidFill>
                  <a:srgbClr val="000000"/>
                </a:solidFill>
                <a:latin typeface="Calibri Light"/>
                <a:cs typeface="Calibri"/>
              </a:rPr>
              <a:t> </a:t>
            </a:r>
            <a:r>
              <a:rPr lang="en-CA" sz="2800" b="1">
                <a:solidFill>
                  <a:schemeClr val="bg2">
                    <a:lumMod val="50000"/>
                  </a:schemeClr>
                </a:solidFill>
                <a:latin typeface="Calibri Light"/>
                <a:cs typeface="Calibri"/>
              </a:rPr>
              <a:t>count</a:t>
            </a:r>
            <a:r>
              <a:rPr lang="en-CA" sz="2800">
                <a:solidFill>
                  <a:srgbClr val="000000"/>
                </a:solidFill>
                <a:latin typeface="Calibri Light"/>
                <a:cs typeface="Calibri"/>
              </a:rPr>
              <a:t> outputs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93146B-8832-0616-9D48-E0B5E3F5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24" y="3249276"/>
            <a:ext cx="8211670" cy="167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13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A072-48DA-42C7-F5C5-3AAF76F2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Scanpy</a:t>
            </a:r>
            <a:r>
              <a:rPr lang="en-US">
                <a:cs typeface="Calibri Light"/>
              </a:rPr>
              <a:t>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1CA94-1A91-26CD-F58F-989785030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4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CE9A-5969-3EFD-52A7-95A24731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96" y="1741245"/>
            <a:ext cx="7886700" cy="337224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cs typeface="Calibri Light"/>
              </a:rPr>
            </a:br>
            <a:br>
              <a:rPr lang="en-US" dirty="0">
                <a:cs typeface="Calibri Light"/>
              </a:rPr>
            </a:br>
            <a:br>
              <a:rPr lang="en-US" dirty="0">
                <a:cs typeface="Calibri Light"/>
              </a:rPr>
            </a:br>
            <a:r>
              <a:rPr lang="en-US" sz="8900" b="1" dirty="0">
                <a:solidFill>
                  <a:schemeClr val="accent1"/>
                </a:solidFill>
                <a:cs typeface="Calibri Light"/>
              </a:rPr>
              <a:t>Thank you</a:t>
            </a:r>
            <a:br>
              <a:rPr lang="en-US" sz="8900" b="1" dirty="0">
                <a:solidFill>
                  <a:schemeClr val="accent1"/>
                </a:solidFill>
                <a:cs typeface="Calibri Light"/>
              </a:rPr>
            </a:br>
            <a:r>
              <a:rPr lang="en-US" sz="8900" b="1" dirty="0">
                <a:solidFill>
                  <a:schemeClr val="accent1"/>
                </a:solidFill>
                <a:cs typeface="Calibri Light"/>
              </a:rPr>
              <a:t>and </a:t>
            </a:r>
            <a:br>
              <a:rPr lang="en-US" sz="8900" b="1" dirty="0">
                <a:solidFill>
                  <a:schemeClr val="accent1"/>
                </a:solidFill>
                <a:cs typeface="Calibri Light"/>
              </a:rPr>
            </a:br>
            <a:r>
              <a:rPr lang="en-US" sz="8900" b="1" dirty="0">
                <a:solidFill>
                  <a:schemeClr val="accent1"/>
                </a:solidFill>
                <a:cs typeface="Calibri Light"/>
              </a:rPr>
              <a:t>Feedback!</a:t>
            </a:r>
          </a:p>
        </p:txBody>
      </p:sp>
    </p:spTree>
    <p:extLst>
      <p:ext uri="{BB962C8B-B14F-4D97-AF65-F5344CB8AC3E}">
        <p14:creationId xmlns:p14="http://schemas.microsoft.com/office/powerpoint/2010/main" val="149785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>
                <a:solidFill>
                  <a:schemeClr val="accent1"/>
                </a:solidFill>
                <a:ea typeface="+mj-lt"/>
                <a:cs typeface="+mj-lt"/>
              </a:rPr>
              <a:t>Workshop Agenda </a:t>
            </a:r>
            <a:endParaRPr lang="en-US" sz="5400" i="1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93719-7A3D-1148-9FCA-AF4A65C4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8040717" cy="44744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27965" indent="-227965">
              <a:spcBef>
                <a:spcPts val="1000"/>
              </a:spcBef>
            </a:pPr>
            <a:r>
              <a:rPr lang="en-US" sz="2750">
                <a:ea typeface="+mn-lt"/>
                <a:cs typeface="+mn-lt"/>
              </a:rPr>
              <a:t>Intro to Single Cell Sequencing </a:t>
            </a:r>
          </a:p>
          <a:p>
            <a:pPr marL="685165" lvl="1" indent="-227965">
              <a:spcBef>
                <a:spcPts val="1000"/>
              </a:spcBef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What is single cell sequencing?</a:t>
            </a:r>
          </a:p>
          <a:p>
            <a:pPr marL="685165" lvl="1" indent="-227965">
              <a:spcBef>
                <a:spcPts val="1000"/>
              </a:spcBef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Uses of single cell technology</a:t>
            </a:r>
          </a:p>
          <a:p>
            <a:pPr marL="685165" lvl="1" indent="-227965">
              <a:spcBef>
                <a:spcPts val="1000"/>
              </a:spcBef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Overview  different single cell protocols</a:t>
            </a:r>
          </a:p>
          <a:p>
            <a:pPr marL="685165" lvl="1" indent="-227965">
              <a:spcBef>
                <a:spcPts val="1000"/>
              </a:spcBef>
              <a:buFont typeface="Wingdings" panose="020B0604020202020204" pitchFamily="34" charset="0"/>
              <a:buChar char="q"/>
            </a:pPr>
            <a:endParaRPr lang="en-US">
              <a:ea typeface="+mn-lt"/>
              <a:cs typeface="+mn-lt"/>
            </a:endParaRPr>
          </a:p>
          <a:p>
            <a:pPr marL="457200" indent="0">
              <a:spcBef>
                <a:spcPts val="1000"/>
              </a:spcBef>
              <a:buNone/>
            </a:pPr>
            <a:r>
              <a:rPr lang="en-US" sz="2750">
                <a:ea typeface="+mn-lt"/>
                <a:cs typeface="+mn-lt"/>
              </a:rPr>
              <a:t>                         </a:t>
            </a:r>
            <a:r>
              <a:rPr lang="en-US" sz="2750" b="1">
                <a:ea typeface="+mn-lt"/>
                <a:cs typeface="+mn-lt"/>
              </a:rPr>
              <a:t>  </a:t>
            </a:r>
            <a:r>
              <a:rPr lang="en-US" sz="2750" b="1">
                <a:solidFill>
                  <a:schemeClr val="accent1"/>
                </a:solidFill>
                <a:ea typeface="+mn-lt"/>
                <a:cs typeface="+mn-lt"/>
              </a:rPr>
              <a:t>BREAK </a:t>
            </a:r>
          </a:p>
          <a:p>
            <a:pPr marL="457200" indent="0">
              <a:spcBef>
                <a:spcPts val="1000"/>
              </a:spcBef>
              <a:buNone/>
            </a:pPr>
            <a:endParaRPr lang="en-US" sz="2750" b="1">
              <a:solidFill>
                <a:schemeClr val="accent1"/>
              </a:solidFill>
              <a:ea typeface="+mn-lt"/>
              <a:cs typeface="+mn-lt"/>
            </a:endParaRPr>
          </a:p>
          <a:p>
            <a:pPr marL="227965" indent="-227965">
              <a:spcBef>
                <a:spcPts val="1000"/>
              </a:spcBef>
            </a:pPr>
            <a:r>
              <a:rPr lang="en-US" sz="2750">
                <a:ea typeface="+mn-lt"/>
                <a:cs typeface="+mn-lt"/>
              </a:rPr>
              <a:t>Demonstration and Application of Single Cell data Processing</a:t>
            </a:r>
          </a:p>
          <a:p>
            <a:pPr marL="685165" lvl="1" indent="-227965">
              <a:spcBef>
                <a:spcPts val="1000"/>
              </a:spcBef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Introduction to cell ranger</a:t>
            </a:r>
          </a:p>
          <a:p>
            <a:pPr marL="685165" lvl="1" indent="-227965">
              <a:spcBef>
                <a:spcPts val="1000"/>
              </a:spcBef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Introduction to </a:t>
            </a:r>
            <a:r>
              <a:rPr lang="en-US" err="1">
                <a:ea typeface="+mn-lt"/>
                <a:cs typeface="+mn-lt"/>
              </a:rPr>
              <a:t>Scanpy</a:t>
            </a:r>
            <a:r>
              <a:rPr lang="en-US">
                <a:ea typeface="+mn-lt"/>
                <a:cs typeface="+mn-lt"/>
              </a:rPr>
              <a:t> analysis (hands on)</a:t>
            </a:r>
          </a:p>
          <a:p>
            <a:pPr marL="227965" indent="-227965">
              <a:spcBef>
                <a:spcPts val="1000"/>
              </a:spcBef>
            </a:pPr>
            <a:endParaRPr lang="en-US" sz="2750">
              <a:cs typeface="Calibri"/>
            </a:endParaRPr>
          </a:p>
          <a:p>
            <a:pPr marL="227965" indent="-227965"/>
            <a:endParaRPr lang="en-CA" sz="2750">
              <a:cs typeface="Calibri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61CFDF1-D375-5667-EC3C-84ABAB3A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237" y="6417417"/>
            <a:ext cx="626705" cy="3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99070-108E-C245-97F4-DBF8FE0A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7" y="363192"/>
            <a:ext cx="8366865" cy="1067780"/>
          </a:xfrm>
        </p:spPr>
        <p:txBody>
          <a:bodyPr>
            <a:normAutofit/>
          </a:bodyPr>
          <a:lstStyle/>
          <a:p>
            <a:r>
              <a:rPr lang="en-US" sz="4900" b="1">
                <a:solidFill>
                  <a:schemeClr val="accent1"/>
                </a:solidFill>
                <a:ea typeface="+mj-lt"/>
                <a:cs typeface="+mj-lt"/>
              </a:rPr>
              <a:t>What is single cell sequencing?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52A6031-3D8C-07FD-FF93-5C6ECD80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237" y="6417417"/>
            <a:ext cx="626705" cy="340583"/>
          </a:xfrm>
          <a:prstGeom prst="rect">
            <a:avLst/>
          </a:prstGeom>
        </p:spPr>
      </p:pic>
      <p:pic>
        <p:nvPicPr>
          <p:cNvPr id="4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842E4136-E7AA-3BE4-1B03-05B2B26B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635" y="3486374"/>
            <a:ext cx="4611664" cy="2547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185DB-0F89-0937-6A56-C159C0A43FC9}"/>
              </a:ext>
            </a:extLst>
          </p:cNvPr>
          <p:cNvSpPr txBox="1"/>
          <p:nvPr/>
        </p:nvSpPr>
        <p:spPr>
          <a:xfrm>
            <a:off x="135696" y="1899780"/>
            <a:ext cx="88552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333333"/>
                </a:solidFill>
                <a:ea typeface="+mn-lt"/>
                <a:cs typeface="+mn-lt"/>
              </a:rPr>
              <a:t>"Single-cell sequencing technologies refer to the sequencing of a single-cell genome or transcriptome, so as to obtain genomic, transcriptome or other multi-omics information to reveal cell population differences and cellular evolutionary relationships." </a:t>
            </a:r>
            <a:r>
              <a:rPr lang="en-US" sz="1800">
                <a:ea typeface="+mn-lt"/>
                <a:cs typeface="+mn-lt"/>
              </a:rPr>
              <a:t>Tang, X., Huang, Y., Lei, J. </a:t>
            </a:r>
            <a:r>
              <a:rPr lang="en-US" sz="1800" i="1">
                <a:ea typeface="+mn-lt"/>
                <a:cs typeface="+mn-lt"/>
              </a:rPr>
              <a:t>et al.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i="1">
                <a:ea typeface="+mn-lt"/>
                <a:cs typeface="+mn-lt"/>
              </a:rPr>
              <a:t>Cell </a:t>
            </a:r>
            <a:r>
              <a:rPr lang="en-US" sz="1800" i="1" err="1">
                <a:ea typeface="+mn-lt"/>
                <a:cs typeface="+mn-lt"/>
              </a:rPr>
              <a:t>Biosci</a:t>
            </a:r>
            <a:endParaRPr lang="en-US" sz="1800" err="1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7C704-37EE-B18A-E571-EF07C123DC06}"/>
              </a:ext>
            </a:extLst>
          </p:cNvPr>
          <p:cNvSpPr txBox="1"/>
          <p:nvPr/>
        </p:nvSpPr>
        <p:spPr>
          <a:xfrm>
            <a:off x="204591" y="3920646"/>
            <a:ext cx="3755720" cy="923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•Have information for </a:t>
            </a:r>
            <a:r>
              <a:rPr lang="en-US" b="1"/>
              <a:t>individual </a:t>
            </a:r>
            <a:r>
              <a:rPr lang="en-US"/>
              <a:t>cells​</a:t>
            </a:r>
          </a:p>
          <a:p>
            <a:r>
              <a:rPr lang="en-US"/>
              <a:t>•Can get information for small cell populations</a:t>
            </a:r>
          </a:p>
        </p:txBody>
      </p:sp>
    </p:spTree>
    <p:extLst>
      <p:ext uri="{BB962C8B-B14F-4D97-AF65-F5344CB8AC3E}">
        <p14:creationId xmlns:p14="http://schemas.microsoft.com/office/powerpoint/2010/main" val="3390364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5150-3BCC-E424-5E60-9E26FFA4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20" y="425823"/>
            <a:ext cx="8043275" cy="1798464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accent1"/>
                </a:solidFill>
                <a:ea typeface="+mj-lt"/>
                <a:cs typeface="+mj-lt"/>
              </a:rPr>
              <a:t>Pros and Cons of Single Cell Sequencin</a:t>
            </a:r>
            <a:r>
              <a:rPr lang="en-US" sz="5400" b="1" u="sng">
                <a:solidFill>
                  <a:schemeClr val="accent1"/>
                </a:solidFill>
                <a:ea typeface="+mj-lt"/>
                <a:cs typeface="+mj-lt"/>
              </a:rPr>
              <a:t>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1AF65-3D3B-7D38-0BE2-320EC366B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984" y="2334788"/>
            <a:ext cx="8241604" cy="3754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spcBef>
                <a:spcPts val="1000"/>
              </a:spcBef>
              <a:buAutoNum type="arabicPeriod"/>
            </a:pPr>
            <a:r>
              <a:rPr lang="en-US" dirty="0">
                <a:ea typeface="+mn-lt"/>
                <a:cs typeface="+mn-lt"/>
              </a:rPr>
              <a:t>Cons</a:t>
            </a:r>
          </a:p>
          <a:p>
            <a:pPr marL="742315" lvl="1" indent="-285750"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Expensive (read depth, number of cells and samples)</a:t>
            </a:r>
          </a:p>
          <a:p>
            <a:pPr marL="742315" lvl="1" indent="-285750"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A lot of noise (Sparsity)</a:t>
            </a:r>
          </a:p>
          <a:p>
            <a:pPr marL="742315" lvl="1" indent="-285750"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Large files</a:t>
            </a:r>
            <a:endParaRPr lang="en-US" sz="2000" dirty="0">
              <a:solidFill>
                <a:schemeClr val="tx1"/>
              </a:solidFill>
              <a:highlight>
                <a:srgbClr val="FFFF00"/>
              </a:highlight>
              <a:ea typeface="+mn-lt"/>
              <a:cs typeface="+mn-lt"/>
            </a:endParaRPr>
          </a:p>
          <a:p>
            <a:pPr marL="457200" lvl="1">
              <a:spcBef>
                <a:spcPts val="500"/>
              </a:spcBef>
            </a:pP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marL="514350" indent="-514350">
              <a:spcBef>
                <a:spcPts val="1000"/>
              </a:spcBef>
              <a:buAutoNum type="arabicPeriod"/>
            </a:pPr>
            <a:r>
              <a:rPr lang="en-US" dirty="0">
                <a:ea typeface="+mn-lt"/>
                <a:cs typeface="+mn-lt"/>
              </a:rPr>
              <a:t>Pros</a:t>
            </a:r>
          </a:p>
          <a:p>
            <a:pPr marL="742315" lvl="1" indent="-285750">
              <a:spcBef>
                <a:spcPts val="500"/>
              </a:spcBef>
              <a:buFont typeface="Arial"/>
              <a:buChar char="•"/>
            </a:pPr>
            <a:r>
              <a:rPr lang="en-US" sz="2000" err="1">
                <a:solidFill>
                  <a:schemeClr val="tx1"/>
                </a:solidFill>
                <a:ea typeface="+mn-lt"/>
                <a:cs typeface="+mn-lt"/>
              </a:rPr>
              <a:t>Heterogenity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marL="742315" lvl="1" indent="-285750"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Novel cell type discovery </a:t>
            </a:r>
          </a:p>
          <a:p>
            <a:pPr marL="742315" lvl="1" indent="-285750"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High resolution 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FEFB985-40FF-4626-BB85-BC74183C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880" y="4017538"/>
            <a:ext cx="5233894" cy="22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9A52-D180-532B-2591-3ED62F42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21" y="488453"/>
            <a:ext cx="7886700" cy="95295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  <a:ea typeface="+mj-lt"/>
                <a:cs typeface="+mj-lt"/>
              </a:rPr>
              <a:t>Single Cell Methods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05692-F299-E1A0-3B3F-75CCD9E5C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381" y="1750239"/>
            <a:ext cx="7886700" cy="44438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58D58EFE-55DC-87C4-FE02-AB11CC56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438394"/>
            <a:ext cx="7360920" cy="49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9A52-D180-532B-2591-3ED62F42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21" y="488453"/>
            <a:ext cx="7886700" cy="95295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  <a:ea typeface="+mj-lt"/>
                <a:cs typeface="+mj-lt"/>
              </a:rPr>
              <a:t>Single Cell Methods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05692-F299-E1A0-3B3F-75CCD9E5C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381" y="1750239"/>
            <a:ext cx="7886700" cy="444380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800" b="1" dirty="0">
                <a:ea typeface="+mn-lt"/>
                <a:cs typeface="+mn-lt"/>
              </a:rPr>
              <a:t>Plated Based (SMART seq2)</a:t>
            </a:r>
            <a:endParaRPr lang="en-US" sz="2800" b="1" dirty="0">
              <a:cs typeface="Calibri" panose="020F0502020204030204"/>
            </a:endParaRPr>
          </a:p>
          <a:p>
            <a:pPr marL="456565">
              <a:lnSpc>
                <a:spcPct val="150000"/>
              </a:lnSpc>
              <a:spcBef>
                <a:spcPts val="503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Plate-based – lower throughput and more expensive</a:t>
            </a:r>
          </a:p>
          <a:p>
            <a:pPr marL="456565" lvl="1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Full read design – More reliable gene detection and can assess splicing</a:t>
            </a:r>
          </a:p>
          <a:p>
            <a:pPr marL="456565" lvl="1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Data is less noisy</a:t>
            </a:r>
            <a:endParaRPr lang="en-US" sz="2000" dirty="0">
              <a:solidFill>
                <a:schemeClr val="tx1"/>
              </a:solidFill>
              <a:cs typeface="Calibri" panose="020F0502020204030204"/>
            </a:endParaRPr>
          </a:p>
          <a:p>
            <a:pPr marL="456565" lvl="1">
              <a:lnSpc>
                <a:spcPct val="150000"/>
              </a:lnSpc>
            </a:pPr>
            <a:endParaRPr lang="en-US" sz="2000">
              <a:solidFill>
                <a:srgbClr val="898989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2800" b="1" dirty="0">
                <a:ea typeface="+mn-lt"/>
                <a:cs typeface="+mn-lt"/>
              </a:rPr>
              <a:t>Droplet Based (10x genomics)</a:t>
            </a:r>
          </a:p>
          <a:p>
            <a:pPr marL="456565">
              <a:lnSpc>
                <a:spcPct val="150000"/>
              </a:lnSpc>
              <a:spcBef>
                <a:spcPts val="503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Droplet-based – High throughput for cheap</a:t>
            </a:r>
          </a:p>
          <a:p>
            <a:pPr marL="456565" lvl="1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UMI (Unique Molecular Identifier) – Can Multiplex cells and samples</a:t>
            </a:r>
          </a:p>
          <a:p>
            <a:pPr marL="456565" lvl="1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High dropout rate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7245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9A52-D180-532B-2591-3ED62F42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21" y="488453"/>
            <a:ext cx="7886700" cy="95295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  <a:ea typeface="+mj-lt"/>
                <a:cs typeface="+mj-lt"/>
              </a:rPr>
              <a:t>Single Cell Methods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05692-F299-E1A0-3B3F-75CCD9E5C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381" y="1750239"/>
            <a:ext cx="7886700" cy="44438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9" name="Picture 8" descr="HyDrop">
            <a:extLst>
              <a:ext uri="{FF2B5EF4-FFF2-40B4-BE49-F238E27FC236}">
                <a16:creationId xmlns:a16="http://schemas.microsoft.com/office/drawing/2014/main" id="{463F3C4C-4C33-3D0A-0B01-16DEB9175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" y="2453617"/>
            <a:ext cx="9147048" cy="223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78E1-38AB-E2C3-8251-17C7A323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406333"/>
            <a:ext cx="7710099" cy="11848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>
                <a:solidFill>
                  <a:schemeClr val="accent1"/>
                </a:solidFill>
                <a:cs typeface="Calibri Light"/>
              </a:rPr>
              <a:t>BREAK</a:t>
            </a:r>
            <a:r>
              <a:rPr lang="en-US" b="1">
                <a:solidFill>
                  <a:schemeClr val="accent1"/>
                </a:solidFill>
                <a:cs typeface="Calibri Light"/>
              </a:rPr>
              <a:t> </a:t>
            </a:r>
            <a:br>
              <a:rPr lang="en-US" b="1">
                <a:solidFill>
                  <a:schemeClr val="accent1"/>
                </a:solidFill>
                <a:cs typeface="Calibri Light"/>
              </a:rPr>
            </a:br>
            <a:r>
              <a:rPr lang="en-US" b="1">
                <a:solidFill>
                  <a:schemeClr val="accent1"/>
                </a:solidFill>
                <a:cs typeface="Calibri Light"/>
              </a:rPr>
              <a:t>(10-15 mins)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23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7E578-51ED-3E5F-EF48-8C9EBC01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69" y="291090"/>
            <a:ext cx="8458199" cy="15156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10X GENOMICS PIPELINE</a:t>
            </a:r>
            <a:r>
              <a:rPr lang="en-US" sz="4000" b="1" dirty="0">
                <a:solidFill>
                  <a:schemeClr val="accent1"/>
                </a:solidFill>
              </a:rPr>
              <a:t>  - </a:t>
            </a:r>
            <a:r>
              <a:rPr lang="en-US" sz="4000" b="1" dirty="0" err="1">
                <a:solidFill>
                  <a:schemeClr val="accent1"/>
                </a:solidFill>
              </a:rPr>
              <a:t>CellRanger</a:t>
            </a:r>
            <a:endParaRPr lang="en-US" sz="4000" kern="1200" dirty="0" err="1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8223284-6F4C-4DBC-0C4C-C7145AE5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4022881"/>
            <a:ext cx="7886699" cy="2385726"/>
          </a:xfrm>
          <a:prstGeom prst="rect">
            <a:avLst/>
          </a:prstGeom>
        </p:spPr>
      </p:pic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34F2719-CBD7-F509-76C3-05D920947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62" b="-489"/>
          <a:stretch/>
        </p:blipFill>
        <p:spPr>
          <a:xfrm>
            <a:off x="262890" y="1876946"/>
            <a:ext cx="8446773" cy="214169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F582AD-E741-04C4-1584-7A820448C429}"/>
              </a:ext>
            </a:extLst>
          </p:cNvPr>
          <p:cNvSpPr/>
          <p:nvPr/>
        </p:nvSpPr>
        <p:spPr>
          <a:xfrm>
            <a:off x="3986212" y="2614612"/>
            <a:ext cx="4629150" cy="130302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613BA2-A09C-64D1-120C-3E7A1FC8635C}"/>
              </a:ext>
            </a:extLst>
          </p:cNvPr>
          <p:cNvSpPr/>
          <p:nvPr/>
        </p:nvSpPr>
        <p:spPr>
          <a:xfrm>
            <a:off x="3643312" y="4569142"/>
            <a:ext cx="4732020" cy="176022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24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15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Thème Office</vt:lpstr>
      <vt:lpstr> Introduction to Single Cell Technologies     Adrien Osakwe  Yasmin Jolasun Experimental Medicine MSc Student Dr. Jun Ding </vt:lpstr>
      <vt:lpstr>Workshop Agenda </vt:lpstr>
      <vt:lpstr>What is single cell sequencing?</vt:lpstr>
      <vt:lpstr>Pros and Cons of Single Cell Sequencing</vt:lpstr>
      <vt:lpstr>Single Cell Methods</vt:lpstr>
      <vt:lpstr>Single Cell Methods</vt:lpstr>
      <vt:lpstr>Single Cell Methods</vt:lpstr>
      <vt:lpstr>BREAK  (10-15 mins)</vt:lpstr>
      <vt:lpstr>10X GENOMICS PIPELINE  - CellRanger</vt:lpstr>
      <vt:lpstr>Hands On  </vt:lpstr>
      <vt:lpstr>   cellranger mkfastq</vt:lpstr>
      <vt:lpstr>   cellranger count</vt:lpstr>
      <vt:lpstr>   cellranger aggr</vt:lpstr>
      <vt:lpstr>Scanpy analysis</vt:lpstr>
      <vt:lpstr>   Thank you and  Feedback!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revision>41</cp:revision>
  <dcterms:created xsi:type="dcterms:W3CDTF">2019-07-29T14:54:16Z</dcterms:created>
  <dcterms:modified xsi:type="dcterms:W3CDTF">2022-12-01T19:01:36Z</dcterms:modified>
</cp:coreProperties>
</file>